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0" r:id="rId3"/>
    <p:sldId id="261" r:id="rId4"/>
    <p:sldId id="262" r:id="rId5"/>
    <p:sldId id="268" r:id="rId6"/>
    <p:sldId id="273" r:id="rId7"/>
    <p:sldId id="272" r:id="rId8"/>
    <p:sldId id="269" r:id="rId9"/>
    <p:sldId id="270" r:id="rId10"/>
    <p:sldId id="271" r:id="rId11"/>
    <p:sldId id="263" r:id="rId12"/>
    <p:sldId id="267" r:id="rId13"/>
    <p:sldId id="266" r:id="rId14"/>
    <p:sldId id="265" r:id="rId15"/>
    <p:sldId id="264" r:id="rId16"/>
    <p:sldId id="274" r:id="rId17"/>
    <p:sldId id="275" r:id="rId18"/>
    <p:sldId id="25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87" autoAdjust="0"/>
    <p:restoredTop sz="95673"/>
  </p:normalViewPr>
  <p:slideViewPr>
    <p:cSldViewPr snapToGrid="0">
      <p:cViewPr varScale="1">
        <p:scale>
          <a:sx n="117" d="100"/>
          <a:sy n="117" d="100"/>
        </p:scale>
        <p:origin x="3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23FB8-3F70-4D40-8A94-93ECC2D9F94E}" type="datetimeFigureOut">
              <a:rPr lang="de-DE" smtClean="0"/>
              <a:t>18.02.16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E00882-CCA5-4EC7-B706-7A0F69909BE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2854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2803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8340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333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6116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4852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78547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33693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99177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7282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5875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8910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1193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5571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8540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2247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25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9114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876424" y="497839"/>
            <a:ext cx="8791575" cy="797243"/>
          </a:xfrm>
        </p:spPr>
        <p:txBody>
          <a:bodyPr/>
          <a:lstStyle/>
          <a:p>
            <a:pPr algn="ctr"/>
            <a:r>
              <a:rPr lang="de-DE" dirty="0" err="1" smtClean="0"/>
              <a:t>FancyQuartett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76424" y="5319078"/>
            <a:ext cx="8791575" cy="1071562"/>
          </a:xfrm>
        </p:spPr>
        <p:txBody>
          <a:bodyPr/>
          <a:lstStyle/>
          <a:p>
            <a:pPr algn="ctr"/>
            <a:r>
              <a:rPr lang="de-DE" dirty="0" smtClean="0"/>
              <a:t>Mobile </a:t>
            </a:r>
            <a:r>
              <a:rPr lang="de-DE" dirty="0" err="1" smtClean="0"/>
              <a:t>Application</a:t>
            </a:r>
            <a:r>
              <a:rPr lang="de-DE" dirty="0" smtClean="0"/>
              <a:t> </a:t>
            </a:r>
            <a:r>
              <a:rPr lang="de-DE" dirty="0" err="1" smtClean="0"/>
              <a:t>LAb</a:t>
            </a:r>
            <a:endParaRPr lang="de-DE" dirty="0"/>
          </a:p>
          <a:p>
            <a:pPr algn="ctr"/>
            <a:r>
              <a:rPr lang="de-DE" dirty="0" err="1" smtClean="0"/>
              <a:t>FerdinanD</a:t>
            </a:r>
            <a:r>
              <a:rPr lang="de-DE" dirty="0" smtClean="0"/>
              <a:t> Birk, Lukas Stöferle, Marius Kircher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840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3396343" y="0"/>
            <a:ext cx="5457372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122" name="Picture 2" descr="Screen Shot 2016-02-17 at 15.41.4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541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cxnSp>
        <p:nvCxnSpPr>
          <p:cNvPr id="7" name="Gerade Verbindung mit Pfeil 6"/>
          <p:cNvCxnSpPr/>
          <p:nvPr/>
        </p:nvCxnSpPr>
        <p:spPr>
          <a:xfrm>
            <a:off x="3664424" y="3429000"/>
            <a:ext cx="4550662" cy="1088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Zielplattform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2" y="1828800"/>
            <a:ext cx="9905999" cy="3962401"/>
          </a:xfrm>
        </p:spPr>
        <p:txBody>
          <a:bodyPr>
            <a:normAutofit/>
          </a:bodyPr>
          <a:lstStyle/>
          <a:p>
            <a:r>
              <a:rPr lang="de-DE" dirty="0" smtClean="0"/>
              <a:t>Android</a:t>
            </a:r>
          </a:p>
          <a:p>
            <a:r>
              <a:rPr lang="de-DE" dirty="0" smtClean="0"/>
              <a:t>Minimum API 16 (Version 4)</a:t>
            </a:r>
          </a:p>
          <a:p>
            <a:r>
              <a:rPr lang="de-DE" dirty="0" smtClean="0"/>
              <a:t>Target API 23 (Version 6)</a:t>
            </a:r>
          </a:p>
          <a:p>
            <a:r>
              <a:rPr lang="de-DE" dirty="0" smtClean="0"/>
              <a:t>App -&gt; </a:t>
            </a:r>
            <a:r>
              <a:rPr lang="de-DE" dirty="0" err="1" smtClean="0"/>
              <a:t>Activities</a:t>
            </a:r>
            <a:r>
              <a:rPr lang="de-DE" dirty="0" smtClean="0"/>
              <a:t> -&gt; (Fragments -&gt;) Layouts -&gt; Views</a:t>
            </a:r>
          </a:p>
          <a:p>
            <a:r>
              <a:rPr lang="de-DE" dirty="0" err="1" smtClean="0"/>
              <a:t>Intents</a:t>
            </a:r>
            <a:r>
              <a:rPr lang="de-DE" dirty="0" smtClean="0"/>
              <a:t> zur internen Datenübergabe zwischen </a:t>
            </a:r>
            <a:r>
              <a:rPr lang="de-DE" dirty="0" err="1" smtClean="0"/>
              <a:t>Activities</a:t>
            </a:r>
            <a:endParaRPr lang="de-DE" dirty="0" smtClean="0"/>
          </a:p>
          <a:p>
            <a:pPr lvl="1"/>
            <a:r>
              <a:rPr lang="de-DE" dirty="0" smtClean="0"/>
              <a:t>Key-Value-Paare</a:t>
            </a:r>
          </a:p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93136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eveloper.android.com/images/activity_lifecyc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542924"/>
            <a:ext cx="4886325" cy="631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de-DE" dirty="0" err="1" smtClean="0"/>
              <a:t>Activity</a:t>
            </a:r>
            <a:r>
              <a:rPr lang="de-DE" dirty="0" smtClean="0"/>
              <a:t> </a:t>
            </a:r>
            <a:r>
              <a:rPr lang="de-DE" dirty="0" err="1" smtClean="0"/>
              <a:t>Lifecycle</a:t>
            </a:r>
            <a:endParaRPr lang="de-DE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1141412" y="1828800"/>
            <a:ext cx="9905999" cy="3962401"/>
          </a:xfrm>
        </p:spPr>
        <p:txBody>
          <a:bodyPr>
            <a:normAutofit/>
          </a:bodyPr>
          <a:lstStyle/>
          <a:p>
            <a:r>
              <a:rPr lang="de-DE" dirty="0" smtClean="0"/>
              <a:t>Spezielles</a:t>
            </a:r>
            <a:br>
              <a:rPr lang="de-DE" dirty="0" smtClean="0"/>
            </a:br>
            <a:r>
              <a:rPr lang="de-DE" dirty="0" smtClean="0"/>
              <a:t>Speichermanagement</a:t>
            </a:r>
            <a:br>
              <a:rPr lang="de-DE" dirty="0" smtClean="0"/>
            </a:br>
            <a:r>
              <a:rPr lang="de-DE" dirty="0" smtClean="0"/>
              <a:t>in </a:t>
            </a:r>
            <a:r>
              <a:rPr lang="de-DE" dirty="0" smtClean="0"/>
              <a:t>Android</a:t>
            </a:r>
          </a:p>
          <a:p>
            <a:r>
              <a:rPr lang="de-DE" dirty="0" smtClean="0"/>
              <a:t>Direkte </a:t>
            </a:r>
            <a:r>
              <a:rPr lang="de-DE" dirty="0" err="1" smtClean="0"/>
              <a:t>Referenzierung</a:t>
            </a:r>
            <a:r>
              <a:rPr lang="de-DE" dirty="0" smtClean="0"/>
              <a:t> vermeiden</a:t>
            </a:r>
          </a:p>
          <a:p>
            <a:pPr lvl="1"/>
            <a:r>
              <a:rPr lang="de-DE" dirty="0" err="1" smtClean="0"/>
              <a:t>Listenerkonzepte</a:t>
            </a:r>
            <a:r>
              <a:rPr lang="de-DE" dirty="0" smtClean="0"/>
              <a:t> verwenden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417895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Architektur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3936282" y="2612636"/>
            <a:ext cx="1853184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de-DE" dirty="0" smtClean="0"/>
          </a:p>
          <a:p>
            <a:pPr algn="ctr"/>
            <a:r>
              <a:rPr lang="de-DE" b="1" dirty="0" err="1" smtClean="0"/>
              <a:t>OfflineDeck</a:t>
            </a:r>
            <a:endParaRPr lang="de-DE" b="1" dirty="0" smtClean="0"/>
          </a:p>
          <a:p>
            <a:pPr algn="ctr"/>
            <a:endParaRPr lang="de-DE" dirty="0"/>
          </a:p>
        </p:txBody>
      </p:sp>
      <p:sp>
        <p:nvSpPr>
          <p:cNvPr id="31" name="Textfeld 30"/>
          <p:cNvSpPr txBox="1"/>
          <p:nvPr/>
        </p:nvSpPr>
        <p:spPr>
          <a:xfrm>
            <a:off x="1473498" y="2889014"/>
            <a:ext cx="1853184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Card</a:t>
            </a:r>
          </a:p>
        </p:txBody>
      </p:sp>
      <p:sp>
        <p:nvSpPr>
          <p:cNvPr id="32" name="Textfeld 31"/>
          <p:cNvSpPr txBox="1"/>
          <p:nvPr/>
        </p:nvSpPr>
        <p:spPr>
          <a:xfrm>
            <a:off x="3956029" y="4555328"/>
            <a:ext cx="1853184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Attribute</a:t>
            </a:r>
          </a:p>
        </p:txBody>
      </p:sp>
      <p:cxnSp>
        <p:nvCxnSpPr>
          <p:cNvPr id="40" name="Gerader Verbinder 39"/>
          <p:cNvCxnSpPr>
            <a:stCxn id="31" idx="2"/>
            <a:endCxn id="32" idx="0"/>
          </p:cNvCxnSpPr>
          <p:nvPr/>
        </p:nvCxnSpPr>
        <p:spPr>
          <a:xfrm>
            <a:off x="2400090" y="3258346"/>
            <a:ext cx="2482531" cy="12969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/>
          <p:cNvCxnSpPr>
            <a:stCxn id="5" idx="1"/>
            <a:endCxn id="31" idx="3"/>
          </p:cNvCxnSpPr>
          <p:nvPr/>
        </p:nvCxnSpPr>
        <p:spPr>
          <a:xfrm flipH="1" flipV="1">
            <a:off x="3326682" y="3073680"/>
            <a:ext cx="609600" cy="6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/>
          <p:cNvSpPr txBox="1"/>
          <p:nvPr/>
        </p:nvSpPr>
        <p:spPr>
          <a:xfrm>
            <a:off x="6440019" y="4564138"/>
            <a:ext cx="1853184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DeckImage</a:t>
            </a:r>
            <a:endParaRPr lang="de-DE" dirty="0"/>
          </a:p>
        </p:txBody>
      </p:sp>
      <p:sp>
        <p:nvSpPr>
          <p:cNvPr id="34" name="Textfeld 33"/>
          <p:cNvSpPr txBox="1"/>
          <p:nvPr/>
        </p:nvSpPr>
        <p:spPr>
          <a:xfrm>
            <a:off x="1473498" y="4555328"/>
            <a:ext cx="1853184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Image</a:t>
            </a:r>
            <a:endParaRPr lang="de-DE" b="1" dirty="0" smtClean="0"/>
          </a:p>
        </p:txBody>
      </p:sp>
      <p:cxnSp>
        <p:nvCxnSpPr>
          <p:cNvPr id="38" name="Gerader Verbinder 37"/>
          <p:cNvCxnSpPr>
            <a:stCxn id="31" idx="2"/>
            <a:endCxn id="34" idx="0"/>
          </p:cNvCxnSpPr>
          <p:nvPr/>
        </p:nvCxnSpPr>
        <p:spPr>
          <a:xfrm>
            <a:off x="2400090" y="3258346"/>
            <a:ext cx="0" cy="12969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/>
          <p:cNvSpPr txBox="1"/>
          <p:nvPr/>
        </p:nvSpPr>
        <p:spPr>
          <a:xfrm>
            <a:off x="7795050" y="2612015"/>
            <a:ext cx="1853184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de-DE" dirty="0" smtClean="0"/>
          </a:p>
          <a:p>
            <a:pPr algn="ctr"/>
            <a:r>
              <a:rPr lang="de-DE" b="1" dirty="0" err="1" smtClean="0"/>
              <a:t>OnlineDeck</a:t>
            </a:r>
            <a:endParaRPr lang="de-DE" b="1" dirty="0" smtClean="0"/>
          </a:p>
          <a:p>
            <a:pPr algn="ctr"/>
            <a:endParaRPr lang="de-DE" dirty="0"/>
          </a:p>
        </p:txBody>
      </p:sp>
      <p:cxnSp>
        <p:nvCxnSpPr>
          <p:cNvPr id="43" name="Gerader Verbinder 42"/>
          <p:cNvCxnSpPr>
            <a:stCxn id="42" idx="2"/>
            <a:endCxn id="33" idx="0"/>
          </p:cNvCxnSpPr>
          <p:nvPr/>
        </p:nvCxnSpPr>
        <p:spPr>
          <a:xfrm flipH="1">
            <a:off x="7366611" y="3535345"/>
            <a:ext cx="1355031" cy="10287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>
            <a:stCxn id="42" idx="1"/>
            <a:endCxn id="5" idx="3"/>
          </p:cNvCxnSpPr>
          <p:nvPr/>
        </p:nvCxnSpPr>
        <p:spPr>
          <a:xfrm flipH="1">
            <a:off x="5789466" y="3073680"/>
            <a:ext cx="2005584" cy="621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/>
          <p:cNvSpPr txBox="1"/>
          <p:nvPr/>
        </p:nvSpPr>
        <p:spPr>
          <a:xfrm>
            <a:off x="6208631" y="2685167"/>
            <a:ext cx="1421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download</a:t>
            </a:r>
            <a:endParaRPr lang="de-DE" dirty="0"/>
          </a:p>
        </p:txBody>
      </p:sp>
      <p:sp>
        <p:nvSpPr>
          <p:cNvPr id="57" name="Textfeld 56"/>
          <p:cNvSpPr txBox="1"/>
          <p:nvPr/>
        </p:nvSpPr>
        <p:spPr>
          <a:xfrm>
            <a:off x="8908899" y="4564138"/>
            <a:ext cx="1853184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Name</a:t>
            </a:r>
            <a:endParaRPr lang="de-DE" dirty="0"/>
          </a:p>
        </p:txBody>
      </p:sp>
      <p:cxnSp>
        <p:nvCxnSpPr>
          <p:cNvPr id="58" name="Gerader Verbinder 57"/>
          <p:cNvCxnSpPr>
            <a:stCxn id="42" idx="2"/>
            <a:endCxn id="57" idx="0"/>
          </p:cNvCxnSpPr>
          <p:nvPr/>
        </p:nvCxnSpPr>
        <p:spPr>
          <a:xfrm>
            <a:off x="8721642" y="3535345"/>
            <a:ext cx="1113849" cy="10287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82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Architektur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5155073" y="5025811"/>
            <a:ext cx="2337816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DeckDownloader</a:t>
            </a:r>
            <a:endParaRPr lang="de-DE" dirty="0" smtClean="0"/>
          </a:p>
        </p:txBody>
      </p:sp>
      <p:sp>
        <p:nvSpPr>
          <p:cNvPr id="11" name="Textfeld 10"/>
          <p:cNvSpPr txBox="1"/>
          <p:nvPr/>
        </p:nvSpPr>
        <p:spPr>
          <a:xfrm>
            <a:off x="7791593" y="3719797"/>
            <a:ext cx="2337816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LocalDeckLoader</a:t>
            </a:r>
            <a:endParaRPr lang="de-DE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155073" y="3719797"/>
            <a:ext cx="2337816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OnlineDeckLoader</a:t>
            </a:r>
            <a:endParaRPr lang="de-DE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4722051" y="6040945"/>
            <a:ext cx="2346960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SharedPreferences</a:t>
            </a:r>
            <a:endParaRPr lang="de-DE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397389" y="1869810"/>
            <a:ext cx="1853184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de-DE" dirty="0" smtClean="0"/>
          </a:p>
          <a:p>
            <a:pPr algn="ctr"/>
            <a:r>
              <a:rPr lang="de-DE" b="1" dirty="0" smtClean="0"/>
              <a:t>Gallery</a:t>
            </a:r>
          </a:p>
          <a:p>
            <a:pPr algn="ctr"/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9658222" y="1780096"/>
            <a:ext cx="1853184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de-DE" dirty="0" smtClean="0"/>
          </a:p>
          <a:p>
            <a:pPr algn="ctr"/>
            <a:r>
              <a:rPr lang="de-DE" b="1" dirty="0" err="1" smtClean="0"/>
              <a:t>Statistic</a:t>
            </a:r>
            <a:endParaRPr lang="de-DE" b="1" dirty="0" smtClean="0"/>
          </a:p>
          <a:p>
            <a:pPr algn="ctr"/>
            <a:endParaRPr lang="de-DE" dirty="0"/>
          </a:p>
        </p:txBody>
      </p:sp>
      <p:sp>
        <p:nvSpPr>
          <p:cNvPr id="17" name="Textfeld 16"/>
          <p:cNvSpPr txBox="1"/>
          <p:nvPr/>
        </p:nvSpPr>
        <p:spPr>
          <a:xfrm>
            <a:off x="1141413" y="1883155"/>
            <a:ext cx="1853184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de-DE" dirty="0" smtClean="0"/>
          </a:p>
          <a:p>
            <a:pPr algn="ctr"/>
            <a:r>
              <a:rPr lang="de-DE" b="1" dirty="0" smtClean="0"/>
              <a:t>Start</a:t>
            </a:r>
          </a:p>
          <a:p>
            <a:pPr algn="ctr"/>
            <a:endParaRPr lang="de-DE" dirty="0"/>
          </a:p>
        </p:txBody>
      </p:sp>
      <p:sp>
        <p:nvSpPr>
          <p:cNvPr id="19" name="Textfeld 18"/>
          <p:cNvSpPr txBox="1"/>
          <p:nvPr/>
        </p:nvSpPr>
        <p:spPr>
          <a:xfrm>
            <a:off x="1141413" y="5029160"/>
            <a:ext cx="1853184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GameEngine</a:t>
            </a:r>
            <a:endParaRPr lang="de-DE" dirty="0" smtClean="0"/>
          </a:p>
        </p:txBody>
      </p:sp>
      <p:sp>
        <p:nvSpPr>
          <p:cNvPr id="20" name="Textfeld 19"/>
          <p:cNvSpPr txBox="1"/>
          <p:nvPr/>
        </p:nvSpPr>
        <p:spPr>
          <a:xfrm>
            <a:off x="690309" y="3832709"/>
            <a:ext cx="2755392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New Game Settings</a:t>
            </a:r>
            <a:endParaRPr lang="de-DE" dirty="0"/>
          </a:p>
        </p:txBody>
      </p:sp>
      <p:cxnSp>
        <p:nvCxnSpPr>
          <p:cNvPr id="22" name="Gerade Verbindung mit Pfeil 21"/>
          <p:cNvCxnSpPr>
            <a:stCxn id="12" idx="2"/>
            <a:endCxn id="10" idx="0"/>
          </p:cNvCxnSpPr>
          <p:nvPr/>
        </p:nvCxnSpPr>
        <p:spPr>
          <a:xfrm>
            <a:off x="6323981" y="4089129"/>
            <a:ext cx="0" cy="9366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/>
        </p:nvSpPr>
        <p:spPr>
          <a:xfrm>
            <a:off x="6323981" y="4446731"/>
            <a:ext cx="146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download</a:t>
            </a:r>
            <a:endParaRPr lang="de-DE" dirty="0"/>
          </a:p>
        </p:txBody>
      </p:sp>
      <p:cxnSp>
        <p:nvCxnSpPr>
          <p:cNvPr id="24" name="Gerade Verbindung mit Pfeil 23"/>
          <p:cNvCxnSpPr>
            <a:stCxn id="14" idx="2"/>
            <a:endCxn id="12" idx="0"/>
          </p:cNvCxnSpPr>
          <p:nvPr/>
        </p:nvCxnSpPr>
        <p:spPr>
          <a:xfrm>
            <a:off x="6323981" y="2793140"/>
            <a:ext cx="0" cy="9266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4" idx="2"/>
            <a:endCxn id="11" idx="0"/>
          </p:cNvCxnSpPr>
          <p:nvPr/>
        </p:nvCxnSpPr>
        <p:spPr>
          <a:xfrm>
            <a:off x="6323981" y="2793140"/>
            <a:ext cx="2636520" cy="9266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>
            <a:endCxn id="16" idx="2"/>
          </p:cNvCxnSpPr>
          <p:nvPr/>
        </p:nvCxnSpPr>
        <p:spPr>
          <a:xfrm flipV="1">
            <a:off x="10560430" y="2703426"/>
            <a:ext cx="24384" cy="352218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/>
          <p:cNvCxnSpPr>
            <a:endCxn id="13" idx="3"/>
          </p:cNvCxnSpPr>
          <p:nvPr/>
        </p:nvCxnSpPr>
        <p:spPr>
          <a:xfrm flipH="1">
            <a:off x="7069011" y="6225611"/>
            <a:ext cx="3491419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/>
          <p:cNvCxnSpPr>
            <a:endCxn id="19" idx="2"/>
          </p:cNvCxnSpPr>
          <p:nvPr/>
        </p:nvCxnSpPr>
        <p:spPr>
          <a:xfrm flipH="1" flipV="1">
            <a:off x="2068005" y="5398492"/>
            <a:ext cx="19527" cy="82711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>
            <a:endCxn id="13" idx="1"/>
          </p:cNvCxnSpPr>
          <p:nvPr/>
        </p:nvCxnSpPr>
        <p:spPr>
          <a:xfrm>
            <a:off x="2085531" y="6225611"/>
            <a:ext cx="2636520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/>
          <p:cNvCxnSpPr>
            <a:stCxn id="14" idx="2"/>
            <a:endCxn id="20" idx="0"/>
          </p:cNvCxnSpPr>
          <p:nvPr/>
        </p:nvCxnSpPr>
        <p:spPr>
          <a:xfrm flipH="1">
            <a:off x="2068005" y="2793140"/>
            <a:ext cx="4255976" cy="10395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stCxn id="20" idx="2"/>
            <a:endCxn id="19" idx="0"/>
          </p:cNvCxnSpPr>
          <p:nvPr/>
        </p:nvCxnSpPr>
        <p:spPr>
          <a:xfrm>
            <a:off x="2068005" y="4202041"/>
            <a:ext cx="0" cy="8271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/>
          <p:cNvCxnSpPr>
            <a:stCxn id="17" idx="2"/>
            <a:endCxn id="20" idx="0"/>
          </p:cNvCxnSpPr>
          <p:nvPr/>
        </p:nvCxnSpPr>
        <p:spPr>
          <a:xfrm>
            <a:off x="2068005" y="2806485"/>
            <a:ext cx="0" cy="10262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03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erader Verbinder 36"/>
          <p:cNvCxnSpPr>
            <a:stCxn id="5" idx="2"/>
            <a:endCxn id="15" idx="0"/>
          </p:cNvCxnSpPr>
          <p:nvPr/>
        </p:nvCxnSpPr>
        <p:spPr>
          <a:xfrm>
            <a:off x="4994083" y="2727810"/>
            <a:ext cx="1886712" cy="555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stCxn id="5" idx="2"/>
            <a:endCxn id="10" idx="0"/>
          </p:cNvCxnSpPr>
          <p:nvPr/>
        </p:nvCxnSpPr>
        <p:spPr>
          <a:xfrm flipH="1">
            <a:off x="3229291" y="2727810"/>
            <a:ext cx="1764792" cy="555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5256211" y="3283050"/>
            <a:ext cx="3249168" cy="2031325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Controller</a:t>
            </a:r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Architektur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4067491" y="1804480"/>
            <a:ext cx="1853184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de-DE" dirty="0" smtClean="0"/>
          </a:p>
          <a:p>
            <a:pPr algn="ctr"/>
            <a:r>
              <a:rPr lang="de-DE" b="1" dirty="0" err="1" smtClean="0"/>
              <a:t>GameEngine</a:t>
            </a:r>
            <a:endParaRPr lang="de-DE" b="1" dirty="0" smtClean="0"/>
          </a:p>
          <a:p>
            <a:pPr algn="ctr"/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5801803" y="4750223"/>
            <a:ext cx="2206752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PlayerController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5801803" y="4242392"/>
            <a:ext cx="2206752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CardController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5801803" y="3727257"/>
            <a:ext cx="2206752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StatisticController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1604707" y="3283050"/>
            <a:ext cx="3249168" cy="2031325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Tasks</a:t>
            </a:r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2116771" y="3775609"/>
            <a:ext cx="2206752" cy="335756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SoftKiTask</a:t>
            </a:r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2116771" y="4271699"/>
            <a:ext cx="2206752" cy="335756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MediumKiTask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2116771" y="4774104"/>
            <a:ext cx="2206752" cy="335756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HardKiTask</a:t>
            </a:r>
            <a:endParaRPr lang="de-DE" dirty="0"/>
          </a:p>
        </p:txBody>
      </p:sp>
      <p:sp>
        <p:nvSpPr>
          <p:cNvPr id="31" name="Textfeld 30"/>
          <p:cNvSpPr txBox="1"/>
          <p:nvPr/>
        </p:nvSpPr>
        <p:spPr>
          <a:xfrm>
            <a:off x="1604707" y="1803859"/>
            <a:ext cx="1853184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Player</a:t>
            </a:r>
          </a:p>
        </p:txBody>
      </p:sp>
      <p:sp>
        <p:nvSpPr>
          <p:cNvPr id="32" name="Textfeld 31"/>
          <p:cNvSpPr txBox="1"/>
          <p:nvPr/>
        </p:nvSpPr>
        <p:spPr>
          <a:xfrm>
            <a:off x="1604707" y="2358788"/>
            <a:ext cx="1853184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OfflineDeck</a:t>
            </a:r>
            <a:endParaRPr lang="de-DE" dirty="0" smtClean="0"/>
          </a:p>
        </p:txBody>
      </p:sp>
      <p:cxnSp>
        <p:nvCxnSpPr>
          <p:cNvPr id="40" name="Gerader Verbinder 39"/>
          <p:cNvCxnSpPr>
            <a:stCxn id="5" idx="1"/>
            <a:endCxn id="32" idx="3"/>
          </p:cNvCxnSpPr>
          <p:nvPr/>
        </p:nvCxnSpPr>
        <p:spPr>
          <a:xfrm flipH="1">
            <a:off x="3457891" y="2266145"/>
            <a:ext cx="609600" cy="2773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/>
          <p:cNvCxnSpPr>
            <a:stCxn id="5" idx="1"/>
            <a:endCxn id="31" idx="3"/>
          </p:cNvCxnSpPr>
          <p:nvPr/>
        </p:nvCxnSpPr>
        <p:spPr>
          <a:xfrm flipH="1" flipV="1">
            <a:off x="3457891" y="1988525"/>
            <a:ext cx="609600" cy="2776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>
            <a:endCxn id="51" idx="0"/>
          </p:cNvCxnSpPr>
          <p:nvPr/>
        </p:nvCxnSpPr>
        <p:spPr>
          <a:xfrm>
            <a:off x="6746683" y="5314375"/>
            <a:ext cx="926592" cy="8288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/>
          <p:cNvCxnSpPr>
            <a:endCxn id="54" idx="0"/>
          </p:cNvCxnSpPr>
          <p:nvPr/>
        </p:nvCxnSpPr>
        <p:spPr>
          <a:xfrm>
            <a:off x="6746683" y="5314375"/>
            <a:ext cx="3374136" cy="8288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/>
          <p:cNvSpPr txBox="1"/>
          <p:nvPr/>
        </p:nvSpPr>
        <p:spPr>
          <a:xfrm>
            <a:off x="6746683" y="6143198"/>
            <a:ext cx="1853184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Player</a:t>
            </a:r>
          </a:p>
        </p:txBody>
      </p:sp>
      <p:cxnSp>
        <p:nvCxnSpPr>
          <p:cNvPr id="52" name="Gerader Verbinder 51"/>
          <p:cNvCxnSpPr>
            <a:endCxn id="53" idx="0"/>
          </p:cNvCxnSpPr>
          <p:nvPr/>
        </p:nvCxnSpPr>
        <p:spPr>
          <a:xfrm flipH="1">
            <a:off x="5225731" y="5314375"/>
            <a:ext cx="1520952" cy="8288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feld 52"/>
          <p:cNvSpPr txBox="1"/>
          <p:nvPr/>
        </p:nvSpPr>
        <p:spPr>
          <a:xfrm>
            <a:off x="4299139" y="6143198"/>
            <a:ext cx="1853184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Card</a:t>
            </a:r>
          </a:p>
        </p:txBody>
      </p:sp>
      <p:sp>
        <p:nvSpPr>
          <p:cNvPr id="54" name="Textfeld 53"/>
          <p:cNvSpPr txBox="1"/>
          <p:nvPr/>
        </p:nvSpPr>
        <p:spPr>
          <a:xfrm>
            <a:off x="9194227" y="6143198"/>
            <a:ext cx="1853184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Statistic</a:t>
            </a:r>
            <a:endParaRPr lang="de-DE" dirty="0" smtClean="0"/>
          </a:p>
        </p:txBody>
      </p:sp>
      <p:sp>
        <p:nvSpPr>
          <p:cNvPr id="55" name="Textfeld 54"/>
          <p:cNvSpPr txBox="1"/>
          <p:nvPr/>
        </p:nvSpPr>
        <p:spPr>
          <a:xfrm>
            <a:off x="1982659" y="6143198"/>
            <a:ext cx="1853184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Attribute</a:t>
            </a:r>
          </a:p>
        </p:txBody>
      </p:sp>
      <p:cxnSp>
        <p:nvCxnSpPr>
          <p:cNvPr id="56" name="Gerader Verbinder 55"/>
          <p:cNvCxnSpPr>
            <a:stCxn id="53" idx="1"/>
            <a:endCxn id="55" idx="3"/>
          </p:cNvCxnSpPr>
          <p:nvPr/>
        </p:nvCxnSpPr>
        <p:spPr>
          <a:xfrm flipH="1">
            <a:off x="3835843" y="6327864"/>
            <a:ext cx="4632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/>
          <p:cNvCxnSpPr/>
          <p:nvPr/>
        </p:nvCxnSpPr>
        <p:spPr>
          <a:xfrm>
            <a:off x="5916168" y="2276117"/>
            <a:ext cx="964627" cy="5637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feld 67"/>
          <p:cNvSpPr txBox="1"/>
          <p:nvPr/>
        </p:nvSpPr>
        <p:spPr>
          <a:xfrm>
            <a:off x="10503278" y="2148327"/>
            <a:ext cx="1848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View</a:t>
            </a:r>
            <a:endParaRPr lang="de-DE" dirty="0"/>
          </a:p>
        </p:txBody>
      </p:sp>
      <p:sp>
        <p:nvSpPr>
          <p:cNvPr id="70" name="Textfeld 69"/>
          <p:cNvSpPr txBox="1"/>
          <p:nvPr/>
        </p:nvSpPr>
        <p:spPr>
          <a:xfrm>
            <a:off x="6920419" y="2127335"/>
            <a:ext cx="2622869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FragmentController</a:t>
            </a:r>
            <a:endParaRPr lang="de-DE" b="1" dirty="0" smtClean="0"/>
          </a:p>
        </p:txBody>
      </p:sp>
      <p:cxnSp>
        <p:nvCxnSpPr>
          <p:cNvPr id="71" name="Gerade Verbindung mit Pfeil 70"/>
          <p:cNvCxnSpPr/>
          <p:nvPr/>
        </p:nvCxnSpPr>
        <p:spPr>
          <a:xfrm>
            <a:off x="9538651" y="2312001"/>
            <a:ext cx="964627" cy="5637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82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Was war schwer bei der Implementierung?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2" y="1828800"/>
            <a:ext cx="9905999" cy="3962401"/>
          </a:xfrm>
        </p:spPr>
        <p:txBody>
          <a:bodyPr>
            <a:normAutofit/>
          </a:bodyPr>
          <a:lstStyle/>
          <a:p>
            <a:r>
              <a:rPr lang="de-DE" dirty="0" smtClean="0"/>
              <a:t>Objekte zwischen </a:t>
            </a:r>
            <a:r>
              <a:rPr lang="de-DE" dirty="0" err="1" smtClean="0"/>
              <a:t>Activities</a:t>
            </a:r>
            <a:r>
              <a:rPr lang="de-DE" dirty="0" smtClean="0"/>
              <a:t> mit </a:t>
            </a:r>
            <a:r>
              <a:rPr lang="de-DE" dirty="0" err="1" smtClean="0"/>
              <a:t>Intents</a:t>
            </a:r>
            <a:r>
              <a:rPr lang="de-DE" dirty="0" smtClean="0"/>
              <a:t> übergeben</a:t>
            </a:r>
            <a:br>
              <a:rPr lang="de-DE" dirty="0" smtClean="0"/>
            </a:br>
            <a:r>
              <a:rPr lang="de-DE" dirty="0" smtClean="0"/>
              <a:t>-&gt; Objekte müssen </a:t>
            </a:r>
            <a:r>
              <a:rPr lang="de-DE" dirty="0" err="1" smtClean="0"/>
              <a:t>serialisierbar</a:t>
            </a:r>
            <a:r>
              <a:rPr lang="de-DE" dirty="0" smtClean="0"/>
              <a:t> sein</a:t>
            </a:r>
          </a:p>
          <a:p>
            <a:r>
              <a:rPr lang="de-DE" dirty="0" smtClean="0"/>
              <a:t>Komplexität durch asynchrone Prozesse (unklarer Programmfluss)</a:t>
            </a:r>
          </a:p>
          <a:p>
            <a:r>
              <a:rPr lang="de-DE" dirty="0" smtClean="0"/>
              <a:t>Kommunikation zwischen </a:t>
            </a:r>
            <a:r>
              <a:rPr lang="de-DE" dirty="0" err="1" smtClean="0"/>
              <a:t>Activities</a:t>
            </a:r>
            <a:r>
              <a:rPr lang="de-DE" dirty="0" smtClean="0"/>
              <a:t> und anderen Klassen</a:t>
            </a:r>
            <a:br>
              <a:rPr lang="de-DE" dirty="0" smtClean="0"/>
            </a:br>
            <a:r>
              <a:rPr lang="de-DE" dirty="0" smtClean="0"/>
              <a:t>-&gt; </a:t>
            </a:r>
            <a:r>
              <a:rPr lang="de-DE" dirty="0" err="1" smtClean="0"/>
              <a:t>Listenerkonzept</a:t>
            </a:r>
            <a:r>
              <a:rPr lang="de-DE" dirty="0" smtClean="0"/>
              <a:t> (z.B. </a:t>
            </a:r>
            <a:r>
              <a:rPr lang="de-DE" dirty="0" err="1" smtClean="0"/>
              <a:t>onFragmentInteractionListener</a:t>
            </a:r>
            <a:r>
              <a:rPr lang="de-DE" smtClean="0"/>
              <a:t>)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27320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Was war leicht bei der Implementierung?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2" y="1828800"/>
            <a:ext cx="9905999" cy="3962401"/>
          </a:xfrm>
        </p:spPr>
        <p:txBody>
          <a:bodyPr>
            <a:normAutofit/>
          </a:bodyPr>
          <a:lstStyle/>
          <a:p>
            <a:r>
              <a:rPr lang="de-DE" dirty="0" smtClean="0"/>
              <a:t>&lt;3 Android Studio</a:t>
            </a:r>
          </a:p>
          <a:p>
            <a:pPr lvl="1"/>
            <a:r>
              <a:rPr lang="de-DE" dirty="0" smtClean="0"/>
              <a:t>Code Generierung</a:t>
            </a:r>
          </a:p>
          <a:p>
            <a:pPr lvl="1"/>
            <a:r>
              <a:rPr lang="de-DE" dirty="0" smtClean="0"/>
              <a:t>Drag-</a:t>
            </a:r>
            <a:r>
              <a:rPr lang="de-DE" dirty="0" err="1" smtClean="0"/>
              <a:t>and</a:t>
            </a:r>
            <a:r>
              <a:rPr lang="de-DE" dirty="0" smtClean="0"/>
              <a:t>-Drop Layouts</a:t>
            </a:r>
          </a:p>
          <a:p>
            <a:pPr lvl="1"/>
            <a:r>
              <a:rPr lang="de-DE" dirty="0" smtClean="0"/>
              <a:t>Verknüpfung XML/Java</a:t>
            </a:r>
          </a:p>
          <a:p>
            <a:r>
              <a:rPr lang="de-DE" dirty="0" smtClean="0"/>
              <a:t>Mehrsprachigkeit</a:t>
            </a:r>
          </a:p>
          <a:p>
            <a:pPr lvl="1"/>
            <a:r>
              <a:rPr lang="de-DE" dirty="0" smtClean="0"/>
              <a:t>String XMLs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789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Zahlen (Stand 19.02.16 19:00 Uhr)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2" y="1828800"/>
            <a:ext cx="9905999" cy="3962401"/>
          </a:xfrm>
        </p:spPr>
        <p:txBody>
          <a:bodyPr>
            <a:normAutofit/>
          </a:bodyPr>
          <a:lstStyle/>
          <a:p>
            <a:r>
              <a:rPr lang="de-DE" dirty="0" smtClean="0"/>
              <a:t>Ca. 21236 Zeilen (Android-Studio-</a:t>
            </a:r>
            <a:r>
              <a:rPr lang="de-DE" dirty="0" err="1" smtClean="0"/>
              <a:t>Plugin</a:t>
            </a:r>
            <a:r>
              <a:rPr lang="de-DE" dirty="0" smtClean="0"/>
              <a:t>)</a:t>
            </a:r>
            <a:endParaRPr lang="de-DE" dirty="0"/>
          </a:p>
          <a:p>
            <a:pPr lvl="1"/>
            <a:r>
              <a:rPr lang="de-DE" dirty="0" smtClean="0"/>
              <a:t>10935 Zeilen </a:t>
            </a:r>
            <a:r>
              <a:rPr lang="de-DE" dirty="0" err="1" smtClean="0"/>
              <a:t>SourceCode</a:t>
            </a:r>
            <a:r>
              <a:rPr lang="de-DE" dirty="0" smtClean="0"/>
              <a:t> (51%)</a:t>
            </a:r>
          </a:p>
          <a:p>
            <a:pPr lvl="1"/>
            <a:r>
              <a:rPr lang="de-DE" dirty="0" smtClean="0"/>
              <a:t>8459 Kommentar-Zeilen (40%)</a:t>
            </a:r>
          </a:p>
          <a:p>
            <a:pPr lvl="1"/>
            <a:r>
              <a:rPr lang="de-DE" dirty="0" smtClean="0"/>
              <a:t>1842 leere Zeilen (9%)</a:t>
            </a:r>
          </a:p>
          <a:p>
            <a:r>
              <a:rPr lang="de-DE" dirty="0" err="1" smtClean="0"/>
              <a:t>Git</a:t>
            </a:r>
            <a:r>
              <a:rPr lang="de-DE" dirty="0" smtClean="0"/>
              <a:t>:</a:t>
            </a:r>
          </a:p>
          <a:p>
            <a:pPr lvl="1"/>
            <a:r>
              <a:rPr lang="de-DE" smtClean="0"/>
              <a:t>163 </a:t>
            </a:r>
            <a:r>
              <a:rPr lang="de-DE" dirty="0" err="1" smtClean="0"/>
              <a:t>commits</a:t>
            </a:r>
            <a:endParaRPr lang="de-DE" dirty="0" smtClean="0"/>
          </a:p>
          <a:p>
            <a:pPr lvl="1"/>
            <a:r>
              <a:rPr lang="de-DE" dirty="0" smtClean="0"/>
              <a:t>2 </a:t>
            </a:r>
            <a:r>
              <a:rPr lang="de-DE" dirty="0" err="1" smtClean="0"/>
              <a:t>branches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706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2" y="1828800"/>
            <a:ext cx="9905999" cy="3962401"/>
          </a:xfrm>
        </p:spPr>
        <p:txBody>
          <a:bodyPr>
            <a:normAutofit/>
          </a:bodyPr>
          <a:lstStyle/>
          <a:p>
            <a:r>
              <a:rPr lang="de-DE" dirty="0" smtClean="0"/>
              <a:t>Spiel</a:t>
            </a:r>
          </a:p>
          <a:p>
            <a:r>
              <a:rPr lang="de-DE" dirty="0" err="1" smtClean="0"/>
              <a:t>Mockups</a:t>
            </a:r>
            <a:r>
              <a:rPr lang="de-DE" dirty="0" smtClean="0"/>
              <a:t> vs. Implementation</a:t>
            </a:r>
            <a:endParaRPr lang="de-DE" dirty="0"/>
          </a:p>
          <a:p>
            <a:r>
              <a:rPr lang="de-DE" dirty="0" smtClean="0"/>
              <a:t>Zielplattform</a:t>
            </a:r>
          </a:p>
          <a:p>
            <a:r>
              <a:rPr lang="de-DE" dirty="0" smtClean="0"/>
              <a:t>Architektur</a:t>
            </a:r>
          </a:p>
          <a:p>
            <a:r>
              <a:rPr lang="de-DE" dirty="0" smtClean="0"/>
              <a:t>Was war schwer bei der Implementierung?</a:t>
            </a:r>
          </a:p>
          <a:p>
            <a:r>
              <a:rPr lang="de-DE" dirty="0" smtClean="0"/>
              <a:t>Was war leicht bei der Implementierung?</a:t>
            </a:r>
          </a:p>
          <a:p>
            <a:r>
              <a:rPr lang="de-DE" dirty="0" smtClean="0"/>
              <a:t>Zahlen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29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Spiel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2" y="1828800"/>
            <a:ext cx="9905999" cy="3962401"/>
          </a:xfrm>
        </p:spPr>
        <p:txBody>
          <a:bodyPr>
            <a:normAutofit fontScale="92500" lnSpcReduction="10000"/>
          </a:bodyPr>
          <a:lstStyle/>
          <a:p>
            <a:r>
              <a:rPr lang="de-DE" dirty="0" smtClean="0"/>
              <a:t>Modi</a:t>
            </a:r>
          </a:p>
          <a:p>
            <a:pPr lvl="1"/>
            <a:r>
              <a:rPr lang="de-DE" dirty="0" smtClean="0"/>
              <a:t>„</a:t>
            </a:r>
            <a:r>
              <a:rPr lang="de-DE" dirty="0" err="1" smtClean="0"/>
              <a:t>To</a:t>
            </a:r>
            <a:r>
              <a:rPr lang="de-DE" dirty="0" smtClean="0"/>
              <a:t>-The-End“</a:t>
            </a:r>
          </a:p>
          <a:p>
            <a:pPr lvl="1"/>
            <a:r>
              <a:rPr lang="de-DE" dirty="0" smtClean="0"/>
              <a:t>Zeitlimit</a:t>
            </a:r>
          </a:p>
          <a:p>
            <a:pPr lvl="1"/>
            <a:r>
              <a:rPr lang="de-DE" dirty="0" smtClean="0"/>
              <a:t>Punktemodus</a:t>
            </a:r>
          </a:p>
          <a:p>
            <a:r>
              <a:rPr lang="de-DE" dirty="0" smtClean="0"/>
              <a:t>Einstellungen </a:t>
            </a:r>
            <a:r>
              <a:rPr lang="de-DE" dirty="0"/>
              <a:t>(optional)</a:t>
            </a:r>
            <a:endParaRPr lang="de-DE" dirty="0" smtClean="0"/>
          </a:p>
          <a:p>
            <a:pPr lvl="1"/>
            <a:r>
              <a:rPr lang="de-DE" dirty="0" smtClean="0"/>
              <a:t>Rundenlimit</a:t>
            </a:r>
          </a:p>
          <a:p>
            <a:pPr lvl="1"/>
            <a:r>
              <a:rPr lang="de-DE" dirty="0" smtClean="0"/>
              <a:t>Zeitlimit für einen Spielzug</a:t>
            </a:r>
          </a:p>
          <a:p>
            <a:r>
              <a:rPr lang="de-DE" dirty="0" smtClean="0"/>
              <a:t>3 Schwierigkeitsgrade</a:t>
            </a:r>
          </a:p>
          <a:p>
            <a:r>
              <a:rPr lang="de-DE" dirty="0" smtClean="0"/>
              <a:t>Bei einem Stich werden Karten auf den Stich-Stapel gelegt</a:t>
            </a:r>
          </a:p>
        </p:txBody>
      </p:sp>
    </p:spTree>
    <p:extLst>
      <p:ext uri="{BB962C8B-B14F-4D97-AF65-F5344CB8AC3E}">
        <p14:creationId xmlns:p14="http://schemas.microsoft.com/office/powerpoint/2010/main" val="267204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Spiel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2" y="1828800"/>
            <a:ext cx="9905999" cy="3962401"/>
          </a:xfrm>
        </p:spPr>
        <p:txBody>
          <a:bodyPr>
            <a:normAutofit/>
          </a:bodyPr>
          <a:lstStyle/>
          <a:p>
            <a:r>
              <a:rPr lang="de-DE" dirty="0" smtClean="0"/>
              <a:t>Singleplayer</a:t>
            </a:r>
          </a:p>
          <a:p>
            <a:pPr lvl="1"/>
            <a:r>
              <a:rPr lang="de-DE" dirty="0" smtClean="0"/>
              <a:t>Spieler gegen KI</a:t>
            </a:r>
            <a:endParaRPr lang="de-DE" dirty="0"/>
          </a:p>
          <a:p>
            <a:r>
              <a:rPr lang="de-DE" dirty="0" smtClean="0"/>
              <a:t>Multiplayer</a:t>
            </a:r>
          </a:p>
          <a:p>
            <a:pPr lvl="1"/>
            <a:r>
              <a:rPr lang="de-DE" dirty="0" smtClean="0"/>
              <a:t>Zwei Spieler an einem Gerät</a:t>
            </a:r>
          </a:p>
          <a:p>
            <a:r>
              <a:rPr lang="de-DE" dirty="0" err="1" smtClean="0"/>
              <a:t>Spectator</a:t>
            </a:r>
            <a:endParaRPr lang="de-DE" dirty="0" smtClean="0"/>
          </a:p>
          <a:p>
            <a:pPr lvl="1"/>
            <a:r>
              <a:rPr lang="de-DE" dirty="0" smtClean="0"/>
              <a:t>KI gegen KI</a:t>
            </a:r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Case: Mögliches EM-Orakel ;)</a:t>
            </a:r>
          </a:p>
        </p:txBody>
      </p:sp>
    </p:spTree>
    <p:extLst>
      <p:ext uri="{BB962C8B-B14F-4D97-AF65-F5344CB8AC3E}">
        <p14:creationId xmlns:p14="http://schemas.microsoft.com/office/powerpoint/2010/main" val="261078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6556" y="2868232"/>
            <a:ext cx="9905998" cy="1478570"/>
          </a:xfrm>
        </p:spPr>
        <p:txBody>
          <a:bodyPr>
            <a:noAutofit/>
          </a:bodyPr>
          <a:lstStyle/>
          <a:p>
            <a:r>
              <a:rPr lang="de-DE" sz="4800" dirty="0" err="1" smtClean="0"/>
              <a:t>Mockups</a:t>
            </a:r>
            <a:r>
              <a:rPr lang="de-DE" sz="4800" dirty="0" smtClean="0"/>
              <a:t> vs. </a:t>
            </a:r>
            <a:r>
              <a:rPr lang="de-DE" sz="4800" dirty="0" err="1" smtClean="0"/>
              <a:t>implementation</a:t>
            </a:r>
            <a:endParaRPr lang="de-DE" sz="4800" dirty="0"/>
          </a:p>
        </p:txBody>
      </p:sp>
    </p:spTree>
    <p:extLst>
      <p:ext uri="{BB962C8B-B14F-4D97-AF65-F5344CB8AC3E}">
        <p14:creationId xmlns:p14="http://schemas.microsoft.com/office/powerpoint/2010/main" val="1069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3396343" y="0"/>
            <a:ext cx="5457372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170" name="Picture 2" descr="Screen Shot 2016-02-17 at 15.45.0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644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cxnSp>
        <p:nvCxnSpPr>
          <p:cNvPr id="9" name="Gerade Verbindung mit Pfeil 8"/>
          <p:cNvCxnSpPr>
            <a:stCxn id="7170" idx="3"/>
          </p:cNvCxnSpPr>
          <p:nvPr/>
        </p:nvCxnSpPr>
        <p:spPr>
          <a:xfrm>
            <a:off x="3664424" y="3429000"/>
            <a:ext cx="4550662" cy="1088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92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3643952" y="0"/>
            <a:ext cx="5457372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146" name="Picture 2" descr="Screen Shot 2016-02-17 at 15.43.4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940" y="0"/>
            <a:ext cx="3305060" cy="6858000"/>
          </a:xfrm>
          <a:prstGeom prst="rect">
            <a:avLst/>
          </a:prstGeom>
        </p:spPr>
      </p:pic>
      <p:cxnSp>
        <p:nvCxnSpPr>
          <p:cNvPr id="9" name="Gerade Verbindung mit Pfeil 8"/>
          <p:cNvCxnSpPr/>
          <p:nvPr/>
        </p:nvCxnSpPr>
        <p:spPr>
          <a:xfrm>
            <a:off x="3664424" y="3429000"/>
            <a:ext cx="4550662" cy="1088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00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3396343" y="0"/>
            <a:ext cx="5457372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Picture 2" descr="Screen Shot 2016-02-17 at 15.40.3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967"/>
            <a:ext cx="3635818" cy="686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-3967"/>
            <a:ext cx="3857625" cy="6858000"/>
          </a:xfrm>
          <a:prstGeom prst="rect">
            <a:avLst/>
          </a:prstGeom>
        </p:spPr>
      </p:pic>
      <p:cxnSp>
        <p:nvCxnSpPr>
          <p:cNvPr id="9" name="Gerade Verbindung mit Pfeil 8"/>
          <p:cNvCxnSpPr/>
          <p:nvPr/>
        </p:nvCxnSpPr>
        <p:spPr>
          <a:xfrm>
            <a:off x="3664424" y="3429000"/>
            <a:ext cx="4550662" cy="1088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29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3396343" y="0"/>
            <a:ext cx="5457372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074" name="Picture 2" descr="Screen Shot 2016-02-17 at 15.41.2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59865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cxnSp>
        <p:nvCxnSpPr>
          <p:cNvPr id="7" name="Gerade Verbindung mit Pfeil 6"/>
          <p:cNvCxnSpPr/>
          <p:nvPr/>
        </p:nvCxnSpPr>
        <p:spPr>
          <a:xfrm>
            <a:off x="3664424" y="3429000"/>
            <a:ext cx="4550662" cy="1088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44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TM04033919[[fn=Schaltkreis]]</Template>
  <TotalTime>13</TotalTime>
  <Words>250</Words>
  <Application>Microsoft Macintosh PowerPoint</Application>
  <PresentationFormat>Widescreen</PresentationFormat>
  <Paragraphs>132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Trebuchet MS</vt:lpstr>
      <vt:lpstr>Tw Cen MT</vt:lpstr>
      <vt:lpstr>Schaltkreis</vt:lpstr>
      <vt:lpstr>FancyQuartett</vt:lpstr>
      <vt:lpstr>Inhalt</vt:lpstr>
      <vt:lpstr>Spiel</vt:lpstr>
      <vt:lpstr>Spiel</vt:lpstr>
      <vt:lpstr>Mockups vs.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Zielplattform</vt:lpstr>
      <vt:lpstr>Activity Lifecycle</vt:lpstr>
      <vt:lpstr>Architektur</vt:lpstr>
      <vt:lpstr>Architektur</vt:lpstr>
      <vt:lpstr>Architektur</vt:lpstr>
      <vt:lpstr>Was war schwer bei der Implementierung?</vt:lpstr>
      <vt:lpstr>Was war leicht bei der Implementierung?</vt:lpstr>
      <vt:lpstr>Zahlen (Stand 19.02.16 19:00 Uhr)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Lukas Stoeferle</dc:creator>
  <cp:lastModifiedBy>Ferdi B.</cp:lastModifiedBy>
  <cp:revision>39</cp:revision>
  <dcterms:created xsi:type="dcterms:W3CDTF">2015-12-15T11:04:28Z</dcterms:created>
  <dcterms:modified xsi:type="dcterms:W3CDTF">2016-02-18T22:34:00Z</dcterms:modified>
</cp:coreProperties>
</file>